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9" r:id="rId2"/>
  </p:sldMasterIdLst>
  <p:notesMasterIdLst>
    <p:notesMasterId r:id="rId32"/>
  </p:notesMasterIdLst>
  <p:handoutMasterIdLst>
    <p:handoutMasterId r:id="rId33"/>
  </p:handoutMasterIdLst>
  <p:sldIdLst>
    <p:sldId id="394" r:id="rId3"/>
    <p:sldId id="395" r:id="rId4"/>
    <p:sldId id="494" r:id="rId5"/>
    <p:sldId id="497" r:id="rId6"/>
    <p:sldId id="498" r:id="rId7"/>
    <p:sldId id="499" r:id="rId8"/>
    <p:sldId id="500" r:id="rId9"/>
    <p:sldId id="501" r:id="rId10"/>
    <p:sldId id="502" r:id="rId11"/>
    <p:sldId id="503" r:id="rId12"/>
    <p:sldId id="504" r:id="rId13"/>
    <p:sldId id="505" r:id="rId14"/>
    <p:sldId id="506" r:id="rId15"/>
    <p:sldId id="507" r:id="rId16"/>
    <p:sldId id="508" r:id="rId17"/>
    <p:sldId id="509" r:id="rId18"/>
    <p:sldId id="511" r:id="rId19"/>
    <p:sldId id="512" r:id="rId20"/>
    <p:sldId id="510" r:id="rId21"/>
    <p:sldId id="513" r:id="rId22"/>
    <p:sldId id="514" r:id="rId23"/>
    <p:sldId id="515" r:id="rId24"/>
    <p:sldId id="516" r:id="rId25"/>
    <p:sldId id="517" r:id="rId26"/>
    <p:sldId id="469" r:id="rId27"/>
    <p:sldId id="495" r:id="rId28"/>
    <p:sldId id="496" r:id="rId29"/>
    <p:sldId id="352" r:id="rId30"/>
    <p:sldId id="482" r:id="rId3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16494E0-2261-4EF2-9227-A77B8E830ED9}">
          <p14:sldIdLst>
            <p14:sldId id="394"/>
            <p14:sldId id="395"/>
            <p14:sldId id="494"/>
          </p14:sldIdLst>
        </p14:section>
        <p14:section name="Въведение в WordPress" id="{D1600003-039C-49EE-8772-2447457E4D28}">
          <p14:sldIdLst>
            <p14:sldId id="497"/>
            <p14:sldId id="498"/>
            <p14:sldId id="499"/>
          </p14:sldIdLst>
        </p14:section>
        <p14:section name="WordPress.com" id="{82792BFA-0F6A-4429-8786-2081AABF4CFA}">
          <p14:sldIdLst>
            <p14:sldId id="500"/>
            <p14:sldId id="501"/>
            <p14:sldId id="502"/>
            <p14:sldId id="503"/>
          </p14:sldIdLst>
        </p14:section>
        <p14:section name="XAMP" id="{2AAD6B29-0692-425F-8E05-F2E0C89A96CE}">
          <p14:sldIdLst>
            <p14:sldId id="504"/>
            <p14:sldId id="505"/>
            <p14:sldId id="506"/>
            <p14:sldId id="507"/>
          </p14:sldIdLst>
        </p14:section>
        <p14:section name="Инсталиране на WordPress" id="{C2E1A85B-2088-4E2F-9AA2-454F42CE7F26}">
          <p14:sldIdLst>
            <p14:sldId id="508"/>
            <p14:sldId id="509"/>
            <p14:sldId id="511"/>
            <p14:sldId id="512"/>
          </p14:sldIdLst>
        </p14:section>
        <p14:section name="Hosting WP" id="{0FD5262C-6A9E-4DD4-B9C9-EAA67F5600E4}">
          <p14:sldIdLst>
            <p14:sldId id="510"/>
            <p14:sldId id="513"/>
            <p14:sldId id="514"/>
          </p14:sldIdLst>
        </p14:section>
        <p14:section name="Domains" id="{4808E59C-DEE2-43A4-ACEE-95F654DBD2AD}">
          <p14:sldIdLst>
            <p14:sldId id="515"/>
            <p14:sldId id="516"/>
          </p14:sldIdLst>
        </p14:section>
        <p14:section name="Summary" id="{6FBB0975-5D7E-4605-A7F7-A56F98E52A63}">
          <p14:sldIdLst>
            <p14:sldId id="517"/>
            <p14:sldId id="469"/>
            <p14:sldId id="495"/>
            <p14:sldId id="496"/>
            <p14:sldId id="352"/>
            <p14:sldId id="4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341"/>
    <a:srgbClr val="D2A010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96" autoAdjust="0"/>
    <p:restoredTop sz="94595" autoAdjust="0"/>
  </p:normalViewPr>
  <p:slideViewPr>
    <p:cSldViewPr>
      <p:cViewPr varScale="1">
        <p:scale>
          <a:sx n="81" d="100"/>
          <a:sy n="81" d="100"/>
        </p:scale>
        <p:origin x="490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8/7/2018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8/7/2018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300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72030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70673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14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8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8/7/2018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76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51949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040975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8/7/2018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27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304800"/>
            <a:ext cx="21385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42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8/7/2018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05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6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8/7/2018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9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8/7/2018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8/7/2018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47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8/7/2018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6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8/7/2018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5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8/7/2018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155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achefriends.org/" TargetMode="External"/><Relationship Id="rId2" Type="http://schemas.openxmlformats.org/officeDocument/2006/relationships/hyperlink" Target="https://bg.wikipedia.org/wiki/%D0%A1%D0%BE%D1%84%D1%82%D1%83%D0%B5%D1%80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apachefriends.org/download.html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ordpress.org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support.hostgator.com/articles/how-to-install-wordpress-manuall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support.hostgator.com/articles/how-to-install-wordpress-manually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localhost/pizzasite/wp-admin/setup-config.php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freesubdomain.org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ww.freenom.com/" TargetMode="Externa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78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75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77.png"/><Relationship Id="rId5" Type="http://schemas.openxmlformats.org/officeDocument/2006/relationships/image" Target="../media/image74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73.png"/><Relationship Id="rId9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forum.softuni.bg/" TargetMode="External"/><Relationship Id="rId4" Type="http://schemas.openxmlformats.org/officeDocument/2006/relationships/hyperlink" Target="https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press.org/" TargetMode="External"/><Relationship Id="rId2" Type="http://schemas.openxmlformats.org/officeDocument/2006/relationships/hyperlink" Target="https://trends.builtwith.com/cm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zzasofia.wordpress.com/wp-admin/" TargetMode="External"/><Relationship Id="rId2" Type="http://schemas.openxmlformats.org/officeDocument/2006/relationships/hyperlink" Target="wordpress.com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6685" y="1137511"/>
            <a:ext cx="10962447" cy="1048285"/>
          </a:xfrm>
        </p:spPr>
        <p:txBody>
          <a:bodyPr>
            <a:normAutofit fontScale="85000" lnSpcReduction="20000"/>
          </a:bodyPr>
          <a:lstStyle/>
          <a:p>
            <a:r>
              <a:rPr lang="bg-BG" dirty="0" smtClean="0"/>
              <a:t>Въведение в</a:t>
            </a:r>
            <a:r>
              <a:rPr lang="en-US" dirty="0" smtClean="0"/>
              <a:t> WordPress.com</a:t>
            </a:r>
            <a:r>
              <a:rPr lang="bg-BG" dirty="0" smtClean="0"/>
              <a:t>,</a:t>
            </a:r>
            <a:endParaRPr lang="en-US" dirty="0"/>
          </a:p>
          <a:p>
            <a:r>
              <a:rPr lang="bg-BG" dirty="0" smtClean="0"/>
              <a:t>Инсталиране на </a:t>
            </a:r>
            <a:r>
              <a:rPr lang="en-US" dirty="0" smtClean="0"/>
              <a:t>WP, </a:t>
            </a:r>
            <a:r>
              <a:rPr lang="bg-BG" dirty="0" smtClean="0"/>
              <a:t>Домейни</a:t>
            </a:r>
            <a:r>
              <a:rPr lang="en-US" dirty="0" smtClean="0"/>
              <a:t> </a:t>
            </a:r>
            <a:r>
              <a:rPr lang="bg-BG" dirty="0"/>
              <a:t>и</a:t>
            </a:r>
            <a:r>
              <a:rPr lang="en-US" dirty="0" smtClean="0"/>
              <a:t> </a:t>
            </a:r>
            <a:r>
              <a:rPr lang="en-US" dirty="0"/>
              <a:t>WP </a:t>
            </a:r>
            <a:r>
              <a:rPr lang="bg-BG" dirty="0" smtClean="0"/>
              <a:t>Хостинг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Въведение в </a:t>
            </a:r>
            <a:r>
              <a:rPr lang="en-US" dirty="0" smtClean="0"/>
              <a:t>WordPress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456612" y="5866344"/>
            <a:ext cx="2950749" cy="351754"/>
          </a:xfrm>
        </p:spPr>
        <p:txBody>
          <a:bodyPr/>
          <a:lstStyle/>
          <a:p>
            <a:r>
              <a:rPr lang="bg-BG" sz="1800" dirty="0" smtClean="0"/>
              <a:t>СофтУни</a:t>
            </a:r>
            <a:endParaRPr lang="en-US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56612" y="6169725"/>
            <a:ext cx="2950749" cy="35175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 smtClean="0"/>
              <a:t>СофтУни</a:t>
            </a:r>
            <a:endParaRPr lang="bg-B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bg-BG" smtClean="0"/>
              <a:t>Трейнърски екип</a:t>
            </a:r>
            <a:endParaRPr lang="bg-BG" dirty="0"/>
          </a:p>
        </p:txBody>
      </p:sp>
      <p:pic>
        <p:nvPicPr>
          <p:cNvPr id="1026" name="Picture 2" descr="Image result for wordpress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2362200"/>
            <a:ext cx="3543518" cy="276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84212" y="4930250"/>
            <a:ext cx="10958928" cy="1467375"/>
          </a:xfrm>
        </p:spPr>
        <p:txBody>
          <a:bodyPr/>
          <a:lstStyle/>
          <a:p>
            <a:r>
              <a:rPr lang="bg-BG" dirty="0" smtClean="0"/>
              <a:t>Упражнение: Създаване на сайт в </a:t>
            </a:r>
            <a:r>
              <a:rPr lang="en-US" dirty="0" smtClean="0"/>
              <a:t>WordPress.com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3074" name="Picture 2" descr="Image result for wordpres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676" y="685800"/>
            <a:ext cx="6096000" cy="406717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40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XAMPP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Инсталиране и конфигуриране на </a:t>
            </a:r>
            <a:r>
              <a:rPr lang="en-US" dirty="0" smtClean="0"/>
              <a:t>XAMPP</a:t>
            </a:r>
            <a:endParaRPr lang="en-US" dirty="0"/>
          </a:p>
        </p:txBody>
      </p:sp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363" y="1066800"/>
            <a:ext cx="3086100" cy="31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25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5" y="1524000"/>
            <a:ext cx="11815018" cy="4949391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Безплатен и свободен </a:t>
            </a:r>
            <a:r>
              <a:rPr lang="ru-RU" dirty="0">
                <a:hlinkClick r:id="rId2" tooltip="Софтуер"/>
              </a:rPr>
              <a:t>софтуерен</a:t>
            </a:r>
            <a:r>
              <a:rPr lang="ru-RU" dirty="0"/>
              <a:t> </a:t>
            </a:r>
            <a:r>
              <a:rPr lang="ru-RU" dirty="0" smtClean="0"/>
              <a:t>пакет</a:t>
            </a:r>
            <a:r>
              <a:rPr lang="en-US" dirty="0" smtClean="0"/>
              <a:t> </a:t>
            </a:r>
            <a:r>
              <a:rPr lang="bg-BG" dirty="0" smtClean="0"/>
              <a:t> </a:t>
            </a:r>
          </a:p>
          <a:p>
            <a:r>
              <a:rPr lang="en-US" dirty="0" smtClean="0"/>
              <a:t>PHP + MySQL (MariaDB) + Apache + tools</a:t>
            </a:r>
          </a:p>
          <a:p>
            <a:r>
              <a:rPr lang="en-US" dirty="0" smtClean="0"/>
              <a:t>Apache </a:t>
            </a:r>
            <a:r>
              <a:rPr lang="bg-BG" dirty="0" smtClean="0"/>
              <a:t>уеб</a:t>
            </a:r>
            <a:r>
              <a:rPr lang="en-US" dirty="0" smtClean="0"/>
              <a:t> </a:t>
            </a:r>
            <a:r>
              <a:rPr lang="bg-BG" dirty="0" smtClean="0"/>
              <a:t>сървър</a:t>
            </a:r>
            <a:r>
              <a:rPr lang="en-US" dirty="0" smtClean="0"/>
              <a:t> + OpenSSL</a:t>
            </a:r>
          </a:p>
          <a:p>
            <a:r>
              <a:rPr lang="en-US" dirty="0" smtClean="0"/>
              <a:t>MySQL </a:t>
            </a:r>
            <a:r>
              <a:rPr lang="en-US" dirty="0"/>
              <a:t>database + </a:t>
            </a:r>
            <a:r>
              <a:rPr lang="en-US" dirty="0" smtClean="0"/>
              <a:t>phpMyAdmin</a:t>
            </a:r>
          </a:p>
          <a:p>
            <a:r>
              <a:rPr lang="ru-RU" dirty="0"/>
              <a:t>Скриптови езици за програмиране: </a:t>
            </a:r>
            <a:r>
              <a:rPr lang="en-US" dirty="0"/>
              <a:t>PHP </a:t>
            </a:r>
            <a:r>
              <a:rPr lang="bg-BG" dirty="0"/>
              <a:t>и </a:t>
            </a:r>
            <a:r>
              <a:rPr lang="en-US" dirty="0" smtClean="0"/>
              <a:t>Perl</a:t>
            </a:r>
            <a:endParaRPr lang="en-US" dirty="0"/>
          </a:p>
          <a:p>
            <a:r>
              <a:rPr lang="en-US" dirty="0" smtClean="0"/>
              <a:t>Scripting languages: PHP and Perl</a:t>
            </a:r>
          </a:p>
          <a:p>
            <a:r>
              <a:rPr lang="ru-RU" dirty="0" smtClean="0"/>
              <a:t>Много лесна и бърза инсталация</a:t>
            </a:r>
          </a:p>
          <a:p>
            <a:r>
              <a:rPr lang="en-US" dirty="0" smtClean="0"/>
              <a:t>Runs </a:t>
            </a:r>
            <a:r>
              <a:rPr lang="en-US" dirty="0"/>
              <a:t>on Windows, Linux and Mac OS X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 </a:t>
            </a:r>
            <a:r>
              <a:rPr lang="en-US" dirty="0" smtClean="0"/>
              <a:t>XAMPP?</a:t>
            </a:r>
            <a:endParaRPr lang="en-US" dirty="0"/>
          </a:p>
        </p:txBody>
      </p:sp>
      <p:pic>
        <p:nvPicPr>
          <p:cNvPr id="8" name="Picture 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812" y="2362200"/>
            <a:ext cx="2931014" cy="3363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6433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b="1" dirty="0" smtClean="0"/>
              <a:t>Изтеглете</a:t>
            </a:r>
            <a:r>
              <a:rPr lang="bg-BG" dirty="0" smtClean="0"/>
              <a:t> </a:t>
            </a:r>
            <a:r>
              <a:rPr lang="en-US" dirty="0" smtClean="0"/>
              <a:t>XAMPP:</a:t>
            </a:r>
            <a:endParaRPr lang="bg-BG" dirty="0" smtClean="0"/>
          </a:p>
          <a:p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b="1" dirty="0" smtClean="0"/>
              <a:t>Инсталирайте</a:t>
            </a:r>
            <a:r>
              <a:rPr lang="bg-BG" dirty="0" smtClean="0"/>
              <a:t> </a:t>
            </a:r>
            <a:r>
              <a:rPr lang="en-US" dirty="0" smtClean="0"/>
              <a:t>XAMPP:</a:t>
            </a:r>
            <a:endParaRPr lang="bg-BG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b="1" dirty="0" smtClean="0"/>
              <a:t>Стартирайте</a:t>
            </a:r>
            <a:r>
              <a:rPr lang="bg-BG" dirty="0" smtClean="0"/>
              <a:t> </a:t>
            </a:r>
            <a:r>
              <a:rPr lang="en-US" dirty="0" smtClean="0"/>
              <a:t>XAMPP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748145" y="1828800"/>
            <a:ext cx="7797720" cy="627019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u="sng" dirty="0" smtClean="0">
                <a:solidFill>
                  <a:srgbClr val="F3BE60"/>
                </a:solidFill>
                <a:hlinkClick r:id="rId2"/>
              </a:rPr>
              <a:t>https</a:t>
            </a:r>
            <a:r>
              <a:rPr lang="en-US" u="sng" dirty="0">
                <a:solidFill>
                  <a:srgbClr val="F3BE60"/>
                </a:solidFill>
                <a:hlinkClick r:id="rId2"/>
              </a:rPr>
              <a:t>://www.apachefriends.org/download.html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Сваляне, инсталиране и работа с </a:t>
            </a:r>
            <a:r>
              <a:rPr lang="en-US" dirty="0" smtClean="0"/>
              <a:t>XAMPP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5" y="3505200"/>
            <a:ext cx="7785453" cy="1371600"/>
          </a:xfrm>
          <a:prstGeom prst="roundRect">
            <a:avLst>
              <a:gd name="adj" fmla="val 1667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11029"/>
          <a:stretch/>
        </p:blipFill>
        <p:spPr>
          <a:xfrm>
            <a:off x="9599612" y="3140932"/>
            <a:ext cx="2209800" cy="325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6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5" y="1524000"/>
            <a:ext cx="7199457" cy="4949391"/>
          </a:xfrm>
        </p:spPr>
        <p:txBody>
          <a:bodyPr>
            <a:normAutofit/>
          </a:bodyPr>
          <a:lstStyle/>
          <a:p>
            <a:r>
              <a:rPr lang="en-US" b="1" dirty="0"/>
              <a:t>XAMPP</a:t>
            </a:r>
            <a:r>
              <a:rPr lang="en-US" dirty="0"/>
              <a:t> </a:t>
            </a:r>
            <a:r>
              <a:rPr lang="bg-BG" dirty="0" smtClean="0"/>
              <a:t>се нуждае от</a:t>
            </a:r>
            <a:r>
              <a:rPr lang="en-US" dirty="0" smtClean="0"/>
              <a:t> </a:t>
            </a:r>
            <a:r>
              <a:rPr lang="en-US" b="1" dirty="0" smtClean="0"/>
              <a:t>TCP</a:t>
            </a:r>
            <a:r>
              <a:rPr lang="bg-BG" dirty="0"/>
              <a:t> </a:t>
            </a:r>
            <a:r>
              <a:rPr lang="bg-BG" dirty="0" smtClean="0"/>
              <a:t>                  </a:t>
            </a:r>
            <a:r>
              <a:rPr lang="en-US" dirty="0" smtClean="0"/>
              <a:t>(Transmission </a:t>
            </a:r>
            <a:r>
              <a:rPr lang="en-US" dirty="0"/>
              <a:t>Control </a:t>
            </a:r>
            <a:r>
              <a:rPr lang="en-US" dirty="0" smtClean="0"/>
              <a:t>Protocol - </a:t>
            </a:r>
            <a:r>
              <a:rPr lang="bg-BG" dirty="0" smtClean="0"/>
              <a:t>        </a:t>
            </a:r>
            <a:r>
              <a:rPr lang="en-US" dirty="0" smtClean="0"/>
              <a:t>Protocol of the internet)</a:t>
            </a:r>
            <a:r>
              <a:rPr lang="bg-BG" dirty="0"/>
              <a:t> </a:t>
            </a:r>
            <a:r>
              <a:rPr lang="en-US" b="1" dirty="0" smtClean="0"/>
              <a:t>port 80</a:t>
            </a:r>
            <a:r>
              <a:rPr lang="en-US" dirty="0" smtClean="0"/>
              <a:t>,</a:t>
            </a:r>
            <a:r>
              <a:rPr lang="bg-BG" dirty="0" smtClean="0"/>
              <a:t> за да стартира </a:t>
            </a:r>
            <a:r>
              <a:rPr lang="en-US" dirty="0" smtClean="0"/>
              <a:t> Apache</a:t>
            </a:r>
            <a:endParaRPr lang="en-US" dirty="0"/>
          </a:p>
          <a:p>
            <a:pPr lvl="1"/>
            <a:r>
              <a:rPr lang="bg-BG" dirty="0" smtClean="0"/>
              <a:t>Уверете се, че порт </a:t>
            </a:r>
            <a:r>
              <a:rPr lang="en-US" dirty="0" smtClean="0"/>
              <a:t>80 </a:t>
            </a:r>
            <a:r>
              <a:rPr lang="bg-BG" dirty="0" smtClean="0"/>
              <a:t>е свободен</a:t>
            </a:r>
            <a:endParaRPr lang="en-US" dirty="0"/>
          </a:p>
          <a:p>
            <a:pPr lvl="1"/>
            <a:r>
              <a:rPr lang="bg-BG" dirty="0" smtClean="0"/>
              <a:t>Изключете</a:t>
            </a:r>
            <a:r>
              <a:rPr lang="en-US" dirty="0" smtClean="0"/>
              <a:t> </a:t>
            </a:r>
            <a:r>
              <a:rPr lang="en-US" dirty="0"/>
              <a:t>Skype</a:t>
            </a:r>
          </a:p>
          <a:p>
            <a:pPr lvl="2"/>
            <a:r>
              <a:rPr lang="bg-BG" dirty="0" smtClean="0"/>
              <a:t>Или го настройте на друг порт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XAMPP</a:t>
            </a:r>
            <a:r>
              <a:rPr lang="bg-BG" dirty="0" smtClean="0"/>
              <a:t>: Порт 80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477" y="2314279"/>
            <a:ext cx="4372897" cy="336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5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Инсталиране </a:t>
            </a:r>
            <a:r>
              <a:rPr lang="bg-BG" dirty="0" smtClean="0"/>
              <a:t>на </a:t>
            </a:r>
            <a:r>
              <a:rPr lang="en-US" dirty="0" smtClean="0"/>
              <a:t>WordPress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Инсталиране и конфигуриране на </a:t>
            </a:r>
            <a:r>
              <a:rPr lang="en-US" dirty="0"/>
              <a:t>WordPress</a:t>
            </a:r>
          </a:p>
        </p:txBody>
      </p:sp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1413" y="1295400"/>
            <a:ext cx="2286000" cy="2590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54991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sz="3200" dirty="0" smtClean="0">
                <a:latin typeface="Calibri (Body)"/>
              </a:rPr>
              <a:t>Отворете</a:t>
            </a:r>
            <a:endParaRPr lang="en-US" sz="3200" dirty="0" smtClean="0">
              <a:latin typeface="Calibri (Body)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sz="3200" dirty="0" smtClean="0">
                <a:latin typeface="Calibri (Body)"/>
              </a:rPr>
              <a:t>Свалете</a:t>
            </a:r>
            <a:r>
              <a:rPr lang="en-US" sz="3200" dirty="0" smtClean="0">
                <a:latin typeface="Calibri (Body)"/>
              </a:rPr>
              <a:t> </a:t>
            </a:r>
            <a:r>
              <a:rPr lang="en-US" sz="3200" dirty="0">
                <a:latin typeface="Calibri (Body)"/>
              </a:rPr>
              <a:t>WordPress </a:t>
            </a:r>
            <a:r>
              <a:rPr lang="en-US" sz="3200" dirty="0" smtClean="0">
                <a:latin typeface="Calibri (Body)"/>
              </a:rPr>
              <a:t>(</a:t>
            </a:r>
            <a:r>
              <a:rPr lang="bg-BG" sz="3200" dirty="0" smtClean="0">
                <a:latin typeface="Calibri (Body)"/>
              </a:rPr>
              <a:t>като</a:t>
            </a:r>
            <a:r>
              <a:rPr lang="en-US" sz="3200" dirty="0" smtClean="0">
                <a:latin typeface="Calibri (Body)"/>
              </a:rPr>
              <a:t> ZIP</a:t>
            </a:r>
            <a:r>
              <a:rPr lang="bg-BG" sz="3200" dirty="0" smtClean="0">
                <a:latin typeface="Calibri (Body)"/>
              </a:rPr>
              <a:t> файл</a:t>
            </a:r>
            <a:r>
              <a:rPr lang="en-US" sz="3200" dirty="0" smtClean="0">
                <a:latin typeface="Calibri (Body)"/>
              </a:rPr>
              <a:t>)</a:t>
            </a:r>
            <a:r>
              <a:rPr lang="bg-BG" sz="3200" dirty="0">
                <a:latin typeface="Calibri (Body)"/>
              </a:rPr>
              <a:t> </a:t>
            </a:r>
            <a:r>
              <a:rPr lang="bg-BG" sz="3200" dirty="0" smtClean="0">
                <a:latin typeface="Calibri (Body)"/>
              </a:rPr>
              <a:t>на вашият компютър</a:t>
            </a:r>
            <a:endParaRPr lang="en-US" sz="3200" dirty="0">
              <a:latin typeface="Calibri (Body)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sz="3200" dirty="0" smtClean="0">
                <a:latin typeface="Calibri (Body)"/>
              </a:rPr>
              <a:t>Отворете</a:t>
            </a:r>
            <a:r>
              <a:rPr lang="en-US" sz="3200" dirty="0" smtClean="0">
                <a:latin typeface="Calibri (Body)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C:\xampp\htdocs</a:t>
            </a:r>
            <a:r>
              <a:rPr lang="en-US" sz="3200" dirty="0">
                <a:latin typeface="Calibri (Body)"/>
              </a:rPr>
              <a:t> </a:t>
            </a:r>
            <a:r>
              <a:rPr lang="bg-BG" sz="3200" dirty="0" smtClean="0">
                <a:latin typeface="Calibri (Body)"/>
              </a:rPr>
              <a:t>и преместете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alibri (Body)"/>
              </a:rPr>
              <a:t>WordPress.zip</a:t>
            </a:r>
            <a:endParaRPr lang="en-US" sz="3200" dirty="0">
              <a:latin typeface="Calibri (Body)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dirty="0" smtClean="0">
              <a:latin typeface="Calibri (Body)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741612" y="1196126"/>
            <a:ext cx="3861970" cy="587121"/>
          </a:xfrm>
        </p:spPr>
        <p:txBody>
          <a:bodyPr/>
          <a:lstStyle/>
          <a:p>
            <a:r>
              <a:rPr lang="en-US" u="sng" dirty="0">
                <a:hlinkClick r:id="rId2"/>
              </a:rPr>
              <a:t>https://wordpress.org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WordPress.org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419858" y="6168591"/>
            <a:ext cx="11383348" cy="609600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bg-BG" sz="2200" dirty="0" smtClean="0"/>
          </a:p>
        </p:txBody>
      </p:sp>
      <p:pic>
        <p:nvPicPr>
          <p:cNvPr id="9218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3377766"/>
            <a:ext cx="6667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892788" y="6210448"/>
            <a:ext cx="10437487" cy="5258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438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8" b="1" kern="1200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linkClick r:id="rId4"/>
              </a:rPr>
              <a:t>https://support.hostgator.com/articles/how-to-install-wordpress-manually</a:t>
            </a:r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278849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Стартирайте </a:t>
            </a:r>
            <a:r>
              <a:rPr lang="en-US" dirty="0" smtClean="0"/>
              <a:t>XAMPP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Отворете </a:t>
            </a:r>
            <a:r>
              <a:rPr lang="en-US" dirty="0" smtClean="0"/>
              <a:t>phpMyAdmin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sz="3200" dirty="0" smtClean="0"/>
              <a:t>Създайте нова база данни</a:t>
            </a: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141412" y="6290100"/>
            <a:ext cx="10427269" cy="504533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https://support.hostgator.com/articles/how-to-install-wordpress-manually</a:t>
            </a:r>
            <a:endParaRPr lang="bg-BG" sz="20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Настройте </a:t>
            </a:r>
            <a:r>
              <a:rPr lang="en-US" dirty="0" smtClean="0"/>
              <a:t>MySQL </a:t>
            </a:r>
            <a:r>
              <a:rPr lang="bg-BG" dirty="0" smtClean="0"/>
              <a:t>база данни</a:t>
            </a:r>
            <a:endParaRPr lang="en-US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419858" y="6168591"/>
            <a:ext cx="11383348" cy="609600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bg-BG" sz="22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3262881"/>
            <a:ext cx="4894459" cy="2799349"/>
          </a:xfrm>
          <a:prstGeom prst="roundRect">
            <a:avLst>
              <a:gd name="adj" fmla="val 62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091" y="1331072"/>
            <a:ext cx="3824921" cy="2484132"/>
          </a:xfrm>
          <a:prstGeom prst="roundRect">
            <a:avLst>
              <a:gd name="adj" fmla="val 338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9476" b="51719"/>
          <a:stretch/>
        </p:blipFill>
        <p:spPr>
          <a:xfrm>
            <a:off x="6399212" y="4009453"/>
            <a:ext cx="4975756" cy="1948277"/>
          </a:xfrm>
          <a:prstGeom prst="roundRect">
            <a:avLst>
              <a:gd name="adj" fmla="val 62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4276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Конфигурирайте </a:t>
            </a:r>
            <a:r>
              <a:rPr lang="en-US" dirty="0" smtClean="0"/>
              <a:t>WordPress</a:t>
            </a:r>
            <a:endParaRPr lang="bg-BG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bg-BG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Следвайте стъпките</a:t>
            </a:r>
            <a:endParaRPr lang="en-US" dirty="0" smtClean="0"/>
          </a:p>
          <a:p>
            <a:pPr lvl="1"/>
            <a:endParaRPr lang="bg-BG" sz="3000" dirty="0" smtClean="0"/>
          </a:p>
          <a:p>
            <a:endParaRPr lang="en-US" dirty="0" smtClean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15123" y="1830475"/>
            <a:ext cx="9078803" cy="607926"/>
          </a:xfrm>
        </p:spPr>
        <p:txBody>
          <a:bodyPr/>
          <a:lstStyle/>
          <a:p>
            <a:r>
              <a:rPr lang="en-GB" sz="2400" dirty="0">
                <a:hlinkClick r:id="rId2"/>
              </a:rPr>
              <a:t>http://localhost/pizzasite/wp-admin/setup-config.php</a:t>
            </a:r>
            <a:endParaRPr lang="en-GB" sz="2400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Настройте </a:t>
            </a:r>
            <a:r>
              <a:rPr lang="en-US" dirty="0" smtClean="0"/>
              <a:t>WordPress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33964"/>
          <a:stretch/>
        </p:blipFill>
        <p:spPr>
          <a:xfrm>
            <a:off x="454252" y="3191099"/>
            <a:ext cx="3658650" cy="3285901"/>
          </a:xfrm>
          <a:prstGeom prst="roundRect">
            <a:avLst>
              <a:gd name="adj" fmla="val 256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612" y="3201952"/>
            <a:ext cx="4952999" cy="3275048"/>
          </a:xfrm>
          <a:prstGeom prst="roundRect">
            <a:avLst>
              <a:gd name="adj" fmla="val 11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440" y="2590800"/>
            <a:ext cx="3976032" cy="1521951"/>
          </a:xfrm>
          <a:prstGeom prst="roundRect">
            <a:avLst>
              <a:gd name="adj" fmla="val 123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3242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Поръчайте си уеб хостинг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Или регистрирайте </a:t>
            </a:r>
            <a:r>
              <a:rPr lang="bg-BG" b="1" dirty="0" smtClean="0"/>
              <a:t>безплатен</a:t>
            </a:r>
            <a:r>
              <a:rPr lang="bg-BG" dirty="0" smtClean="0"/>
              <a:t> уеб хостинг със </a:t>
            </a:r>
            <a:r>
              <a:rPr lang="en-US" b="1" dirty="0" smtClean="0"/>
              <a:t>cPanel</a:t>
            </a:r>
            <a:r>
              <a:rPr lang="en-US" dirty="0" smtClean="0"/>
              <a:t> </a:t>
            </a:r>
            <a:r>
              <a:rPr lang="bg-BG" dirty="0" smtClean="0"/>
              <a:t>от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98740" y="2502720"/>
            <a:ext cx="4343400" cy="1110020"/>
          </a:xfrm>
        </p:spPr>
        <p:txBody>
          <a:bodyPr/>
          <a:lstStyle/>
          <a:p>
            <a:r>
              <a:rPr lang="en-US" u="sng" dirty="0" smtClean="0">
                <a:hlinkClick r:id="rId2"/>
              </a:rPr>
              <a:t>http</a:t>
            </a:r>
            <a:r>
              <a:rPr lang="en-US" u="sng" dirty="0">
                <a:hlinkClick r:id="rId2"/>
              </a:rPr>
              <a:t>://freesubdomain.org</a:t>
            </a:r>
            <a:endParaRPr lang="en-US" u="sng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Хостинг и контролен панел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-3705" b="-1212"/>
          <a:stretch/>
        </p:blipFill>
        <p:spPr>
          <a:xfrm>
            <a:off x="590867" y="3366833"/>
            <a:ext cx="3109095" cy="3200400"/>
          </a:xfrm>
          <a:prstGeom prst="roundRect">
            <a:avLst>
              <a:gd name="adj" fmla="val 404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78" y="4114800"/>
            <a:ext cx="3274815" cy="14250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282" y="3355835"/>
            <a:ext cx="3835118" cy="3200400"/>
          </a:xfrm>
          <a:prstGeom prst="roundRect">
            <a:avLst>
              <a:gd name="adj" fmla="val 41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425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103" y="1522668"/>
            <a:ext cx="8180332" cy="5001957"/>
          </a:xfrm>
        </p:spPr>
        <p:txBody>
          <a:bodyPr>
            <a:normAutofit lnSpcReduction="10000"/>
          </a:bodyPr>
          <a:lstStyle/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bg-BG" dirty="0" smtClean="0"/>
              <a:t>Въведение в </a:t>
            </a:r>
            <a:r>
              <a:rPr lang="en-US" dirty="0" smtClean="0"/>
              <a:t>WordPress</a:t>
            </a:r>
            <a:endParaRPr lang="en-US" dirty="0"/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bg-BG" dirty="0" smtClean="0"/>
              <a:t>Въведение в</a:t>
            </a:r>
            <a:r>
              <a:rPr lang="en-US" dirty="0" smtClean="0"/>
              <a:t> </a:t>
            </a:r>
            <a:r>
              <a:rPr lang="en-US" dirty="0"/>
              <a:t>WordPress.com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bg-BG" dirty="0" smtClean="0"/>
              <a:t>Инсталиране на</a:t>
            </a:r>
            <a:r>
              <a:rPr lang="en-US" dirty="0" smtClean="0"/>
              <a:t> XAMPP</a:t>
            </a:r>
          </a:p>
          <a:p>
            <a:pPr marL="446088" indent="-446088">
              <a:lnSpc>
                <a:spcPct val="115000"/>
              </a:lnSpc>
              <a:buFontTx/>
              <a:buAutoNum type="arabicPeriod"/>
            </a:pPr>
            <a:r>
              <a:rPr lang="bg-BG" dirty="0" smtClean="0"/>
              <a:t>Инсталиране на</a:t>
            </a:r>
            <a:r>
              <a:rPr lang="en-US" dirty="0" smtClean="0"/>
              <a:t> </a:t>
            </a:r>
            <a:r>
              <a:rPr lang="en-US" dirty="0"/>
              <a:t>WordPress</a:t>
            </a:r>
          </a:p>
          <a:p>
            <a:pPr marL="628650" lvl="1" indent="-325438">
              <a:lnSpc>
                <a:spcPct val="110000"/>
              </a:lnSpc>
            </a:pPr>
            <a:r>
              <a:rPr lang="bg-BG" dirty="0" smtClean="0"/>
              <a:t>Настройване на</a:t>
            </a:r>
            <a:r>
              <a:rPr lang="en-US" dirty="0" smtClean="0"/>
              <a:t> </a:t>
            </a:r>
            <a:r>
              <a:rPr lang="en-US" dirty="0"/>
              <a:t>MySQL </a:t>
            </a:r>
            <a:r>
              <a:rPr lang="bg-BG" dirty="0" smtClean="0"/>
              <a:t>База данни</a:t>
            </a:r>
            <a:endParaRPr lang="en-US" dirty="0"/>
          </a:p>
          <a:p>
            <a:pPr marL="514350" indent="-514350">
              <a:lnSpc>
                <a:spcPct val="115000"/>
              </a:lnSpc>
            </a:pPr>
            <a:r>
              <a:rPr lang="bg-BG" dirty="0" smtClean="0"/>
              <a:t>Хостинг на</a:t>
            </a:r>
            <a:r>
              <a:rPr lang="en-US" dirty="0" smtClean="0"/>
              <a:t> </a:t>
            </a:r>
            <a:r>
              <a:rPr lang="en-US" dirty="0"/>
              <a:t>WP </a:t>
            </a:r>
            <a:r>
              <a:rPr lang="bg-BG" dirty="0" smtClean="0"/>
              <a:t>в интернет</a:t>
            </a:r>
          </a:p>
          <a:p>
            <a:pPr marL="514350" indent="-514350">
              <a:lnSpc>
                <a:spcPct val="115000"/>
              </a:lnSpc>
            </a:pPr>
            <a:r>
              <a:rPr lang="bg-BG" dirty="0" smtClean="0"/>
              <a:t>Регистрация на домейн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2212" y="1295400"/>
            <a:ext cx="3962400" cy="48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dirty="0"/>
              <a:t>Управление на файлове и папки от </a:t>
            </a:r>
            <a:r>
              <a:rPr lang="ru-RU" b="1" dirty="0" smtClean="0"/>
              <a:t>cPanel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ru-RU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ru-RU" b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ru-RU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dirty="0"/>
              <a:t>Управление</a:t>
            </a:r>
            <a:r>
              <a:rPr lang="en-US" dirty="0" smtClean="0"/>
              <a:t> </a:t>
            </a:r>
            <a:r>
              <a:rPr lang="bg-BG" dirty="0" smtClean="0"/>
              <a:t>на </a:t>
            </a:r>
            <a:r>
              <a:rPr lang="en-US" dirty="0" smtClean="0"/>
              <a:t>MySQL </a:t>
            </a:r>
            <a:r>
              <a:rPr lang="bg-BG" dirty="0" smtClean="0"/>
              <a:t>бази данни</a:t>
            </a:r>
            <a:r>
              <a:rPr lang="en-US" dirty="0" smtClean="0"/>
              <a:t>: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Използване на контролен панел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002286" y="1962138"/>
            <a:ext cx="5943444" cy="1826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812" y="4775189"/>
            <a:ext cx="7074392" cy="15459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0011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Инсталиране на </a:t>
            </a:r>
            <a:r>
              <a:rPr lang="en-US" dirty="0" smtClean="0"/>
              <a:t>WordPress </a:t>
            </a:r>
            <a:r>
              <a:rPr lang="bg-BG" dirty="0" smtClean="0"/>
              <a:t>със </a:t>
            </a:r>
            <a:r>
              <a:rPr lang="en-US" noProof="1"/>
              <a:t>Softaculous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031" y="1261083"/>
            <a:ext cx="1818345" cy="18406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12" y="1261083"/>
            <a:ext cx="7620000" cy="18406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031" y="3200400"/>
            <a:ext cx="9643381" cy="18822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812" y="4953000"/>
            <a:ext cx="6934200" cy="15544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0586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Потребителски домейни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Регистрирайте своето собствено име на домейн</a:t>
            </a:r>
            <a:endParaRPr lang="en-US" dirty="0"/>
          </a:p>
        </p:txBody>
      </p:sp>
      <p:pic>
        <p:nvPicPr>
          <p:cNvPr id="10242" name="Picture 2" descr="Image result for freesubdomain.o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2" y="2362200"/>
            <a:ext cx="3276600" cy="66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17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Регистрирайте безплатен </a:t>
            </a:r>
            <a:r>
              <a:rPr lang="bg-BG" b="1" dirty="0" smtClean="0"/>
              <a:t>домейн</a:t>
            </a:r>
            <a:r>
              <a:rPr lang="bg-BG" dirty="0" smtClean="0"/>
              <a:t> от </a:t>
            </a:r>
          </a:p>
          <a:p>
            <a:endParaRPr lang="bg-BG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dirty="0" smtClean="0"/>
              <a:t>Въведете имената на хостинг сървърите си (</a:t>
            </a:r>
            <a:r>
              <a:rPr lang="ru-RU" b="1" dirty="0" smtClean="0"/>
              <a:t>cPanel</a:t>
            </a:r>
            <a:r>
              <a:rPr lang="ru-RU" dirty="0" smtClean="0"/>
              <a:t> ги показва)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ru-RU" b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ru-RU" b="1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bg-BG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bg-BG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bg-BG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bg-BG" dirty="0" smtClean="0"/>
              <a:t>Създайте</a:t>
            </a:r>
            <a:r>
              <a:rPr lang="en-US" dirty="0" smtClean="0"/>
              <a:t> add-on </a:t>
            </a:r>
            <a:r>
              <a:rPr lang="bg-BG" dirty="0" smtClean="0"/>
              <a:t>домейн</a:t>
            </a:r>
            <a:r>
              <a:rPr lang="en-US" dirty="0" smtClean="0"/>
              <a:t> </a:t>
            </a:r>
            <a:r>
              <a:rPr lang="bg-BG" dirty="0" smtClean="0"/>
              <a:t>в</a:t>
            </a:r>
            <a:r>
              <a:rPr lang="en-US" dirty="0" smtClean="0"/>
              <a:t> cPanel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ru-RU" b="1" dirty="0" smtClean="0"/>
          </a:p>
          <a:p>
            <a:endParaRPr lang="bg-BG" dirty="0" smtClean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60412" y="1630488"/>
            <a:ext cx="4031441" cy="587121"/>
          </a:xfrm>
        </p:spPr>
        <p:txBody>
          <a:bodyPr/>
          <a:lstStyle/>
          <a:p>
            <a:r>
              <a:rPr lang="en-US" u="sng" dirty="0">
                <a:hlinkClick r:id="rId2"/>
              </a:rPr>
              <a:t>http://</a:t>
            </a:r>
            <a:r>
              <a:rPr lang="en-US" u="sng" dirty="0" smtClean="0">
                <a:hlinkClick r:id="rId2"/>
              </a:rPr>
              <a:t>www.freenom.com</a:t>
            </a:r>
            <a:endParaRPr lang="en-US" u="sn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1" smtClean="0"/>
              <a:t>Безплатни домейни от </a:t>
            </a:r>
            <a:r>
              <a:rPr lang="en-US" noProof="1" smtClean="0"/>
              <a:t>Freenom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41" t="12069" r="2542" b="20644"/>
          <a:stretch/>
        </p:blipFill>
        <p:spPr>
          <a:xfrm>
            <a:off x="2103157" y="2971800"/>
            <a:ext cx="7982607" cy="23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91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Обобщение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152370" y="1186306"/>
            <a:ext cx="8151842" cy="5496127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sz="2600" b="1" dirty="0"/>
              <a:t>WordPress</a:t>
            </a:r>
            <a:r>
              <a:rPr lang="en-US" sz="2600" dirty="0"/>
              <a:t> </a:t>
            </a:r>
            <a:r>
              <a:rPr lang="bg-BG" sz="2600" dirty="0" smtClean="0"/>
              <a:t>е най-използваната </a:t>
            </a:r>
            <a:r>
              <a:rPr lang="en-US" sz="2600" dirty="0" smtClean="0"/>
              <a:t>CMS </a:t>
            </a:r>
            <a:r>
              <a:rPr lang="bg-BG" sz="2600" dirty="0" smtClean="0"/>
              <a:t>система</a:t>
            </a:r>
            <a:endParaRPr lang="en-US" sz="2600" dirty="0"/>
          </a:p>
          <a:p>
            <a:pPr>
              <a:lnSpc>
                <a:spcPct val="115000"/>
              </a:lnSpc>
            </a:pPr>
            <a:r>
              <a:rPr lang="en-US" sz="2600" b="1" dirty="0" smtClean="0"/>
              <a:t>WordPress.com</a:t>
            </a:r>
            <a:r>
              <a:rPr lang="en-US" sz="2600" dirty="0" smtClean="0"/>
              <a:t> </a:t>
            </a:r>
            <a:r>
              <a:rPr lang="bg-BG" sz="2600" dirty="0"/>
              <a:t>е облачна система за </a:t>
            </a:r>
            <a:r>
              <a:rPr lang="bg-BG" sz="2600" b="1" dirty="0"/>
              <a:t>хостинг</a:t>
            </a:r>
            <a:r>
              <a:rPr lang="bg-BG" sz="2600" dirty="0"/>
              <a:t> на </a:t>
            </a:r>
            <a:r>
              <a:rPr lang="bg-BG" sz="2600" dirty="0" smtClean="0"/>
              <a:t>     </a:t>
            </a:r>
            <a:r>
              <a:rPr lang="en-US" sz="2600" dirty="0" smtClean="0"/>
              <a:t>WordPress </a:t>
            </a:r>
            <a:r>
              <a:rPr lang="bg-BG" sz="2600" dirty="0" smtClean="0"/>
              <a:t>сайтове</a:t>
            </a:r>
            <a:endParaRPr lang="en-US" sz="2600" dirty="0" smtClean="0"/>
          </a:p>
          <a:p>
            <a:pPr>
              <a:lnSpc>
                <a:spcPct val="115000"/>
              </a:lnSpc>
            </a:pPr>
            <a:r>
              <a:rPr lang="en-US" sz="2600" b="1" dirty="0" smtClean="0"/>
              <a:t>XAMPP</a:t>
            </a:r>
            <a:r>
              <a:rPr lang="en-US" sz="2600" dirty="0" smtClean="0"/>
              <a:t> </a:t>
            </a:r>
            <a:r>
              <a:rPr lang="bg-BG" sz="2600" dirty="0" smtClean="0"/>
              <a:t>поддържа</a:t>
            </a:r>
            <a:r>
              <a:rPr lang="en-US" sz="2600" dirty="0" smtClean="0"/>
              <a:t> WordPress </a:t>
            </a:r>
            <a:r>
              <a:rPr lang="bg-BG" sz="2600" dirty="0" smtClean="0"/>
              <a:t>на вашият компютър</a:t>
            </a:r>
          </a:p>
          <a:p>
            <a:pPr>
              <a:lnSpc>
                <a:spcPct val="115000"/>
              </a:lnSpc>
            </a:pPr>
            <a:r>
              <a:rPr lang="ru-RU" sz="2600" b="1" dirty="0"/>
              <a:t>Уеб </a:t>
            </a:r>
            <a:r>
              <a:rPr lang="ru-RU" sz="2600" b="1" dirty="0" smtClean="0"/>
              <a:t>хостингът </a:t>
            </a:r>
            <a:r>
              <a:rPr lang="ru-RU" sz="2600" dirty="0"/>
              <a:t>поддържа вашите сайтове в                       и</a:t>
            </a:r>
            <a:r>
              <a:rPr lang="ru-RU" sz="2600" dirty="0" smtClean="0"/>
              <a:t>нтернет</a:t>
            </a:r>
          </a:p>
          <a:p>
            <a:pPr>
              <a:lnSpc>
                <a:spcPct val="115000"/>
              </a:lnSpc>
            </a:pPr>
            <a:r>
              <a:rPr lang="en-US" sz="2600" b="1" dirty="0"/>
              <a:t>cPanel</a:t>
            </a:r>
            <a:r>
              <a:rPr lang="en-US" sz="2600" dirty="0"/>
              <a:t> e </a:t>
            </a:r>
            <a:r>
              <a:rPr lang="bg-BG" sz="2600" dirty="0"/>
              <a:t>мощен</a:t>
            </a:r>
            <a:r>
              <a:rPr lang="en-US" sz="2600" dirty="0"/>
              <a:t> </a:t>
            </a:r>
            <a:r>
              <a:rPr lang="bg-BG" sz="2600" dirty="0"/>
              <a:t>хостинг</a:t>
            </a:r>
            <a:r>
              <a:rPr lang="en-US" sz="2600" dirty="0"/>
              <a:t> </a:t>
            </a:r>
            <a:r>
              <a:rPr lang="bg-BG" sz="2600" dirty="0"/>
              <a:t>контролен</a:t>
            </a:r>
            <a:r>
              <a:rPr lang="en-US" sz="2600" dirty="0"/>
              <a:t> </a:t>
            </a:r>
            <a:r>
              <a:rPr lang="bg-BG" sz="2600" dirty="0"/>
              <a:t>панел</a:t>
            </a:r>
          </a:p>
          <a:p>
            <a:pPr>
              <a:lnSpc>
                <a:spcPct val="115000"/>
              </a:lnSpc>
            </a:pPr>
            <a:r>
              <a:rPr lang="ru-RU" sz="2600" b="1" dirty="0"/>
              <a:t>Домейните</a:t>
            </a:r>
            <a:r>
              <a:rPr lang="ru-RU" sz="2600" dirty="0"/>
              <a:t> позволяват по-добър URL адрес                    за вашите </a:t>
            </a:r>
            <a:r>
              <a:rPr lang="ru-RU" sz="2600" dirty="0" smtClean="0"/>
              <a:t>сайтове</a:t>
            </a:r>
            <a:endParaRPr lang="en-US" sz="2600" dirty="0" smtClean="0"/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6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98612" y="6477000"/>
            <a:ext cx="10483850" cy="352425"/>
          </a:xfrm>
        </p:spPr>
        <p:txBody>
          <a:bodyPr>
            <a:normAutofit fontScale="62500" lnSpcReduction="20000"/>
          </a:bodyPr>
          <a:lstStyle/>
          <a:p>
            <a:pPr marL="0" indent="0" algn="r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softuni.bg/courses/wordpress-basics</a:t>
            </a: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32155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2172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424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378540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8376C-AFB8-441C-9DED-5EE33BBD7D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371599"/>
            <a:ext cx="11815018" cy="5025591"/>
          </a:xfrm>
        </p:spPr>
        <p:txBody>
          <a:bodyPr/>
          <a:lstStyle/>
          <a:p>
            <a:r>
              <a:rPr lang="bg-BG" dirty="0"/>
              <a:t>Настоящият курс </a:t>
            </a:r>
            <a:r>
              <a:rPr lang="en-US" dirty="0"/>
              <a:t>(</a:t>
            </a:r>
            <a:r>
              <a:rPr lang="bg-BG" dirty="0"/>
              <a:t>слайдове</a:t>
            </a:r>
            <a:r>
              <a:rPr lang="en-US" dirty="0"/>
              <a:t>, </a:t>
            </a:r>
            <a:r>
              <a:rPr lang="bg-BG" dirty="0"/>
              <a:t>примери</a:t>
            </a:r>
            <a:r>
              <a:rPr lang="en-US" dirty="0"/>
              <a:t>, </a:t>
            </a:r>
            <a:r>
              <a:rPr lang="bg-BG" dirty="0"/>
              <a:t>видео</a:t>
            </a:r>
            <a:r>
              <a:rPr lang="en-US" dirty="0"/>
              <a:t>, </a:t>
            </a:r>
            <a:r>
              <a:rPr lang="bg-BG" dirty="0"/>
              <a:t>задачи и др.</a:t>
            </a:r>
            <a:r>
              <a:rPr lang="en-US" dirty="0"/>
              <a:t>)</a:t>
            </a:r>
            <a:r>
              <a:rPr lang="bg-BG" dirty="0"/>
              <a:t> се разпространяват под свободен лиценз </a:t>
            </a:r>
            <a:r>
              <a:rPr lang="en-US" dirty="0"/>
              <a:t>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</a:t>
            </a:r>
            <a:endParaRPr lang="bg-BG" dirty="0"/>
          </a:p>
          <a:p>
            <a:endParaRPr lang="bg-BG" sz="2400" dirty="0"/>
          </a:p>
          <a:p>
            <a:endParaRPr lang="bg-BG" sz="2400" dirty="0"/>
          </a:p>
          <a:p>
            <a:endParaRPr lang="bg-BG" sz="2400" dirty="0"/>
          </a:p>
          <a:p>
            <a:pPr marL="0" indent="0">
              <a:buNone/>
            </a:pPr>
            <a:endParaRPr lang="bg-BG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Лиценз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7412" y="3733800"/>
            <a:ext cx="5348687" cy="1871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6F6504-3E38-453D-BE0B-D289DC80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6C6C8-5F12-400F-8FD7-91B1A8B5309F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</a:t>
            </a:r>
            <a:br>
              <a:rPr lang="en-US" sz="3200" dirty="0"/>
            </a:br>
            <a:r>
              <a:rPr lang="en-US" sz="3200" dirty="0"/>
              <a:t>and Job for Software Developers</a:t>
            </a:r>
          </a:p>
          <a:p>
            <a:pPr lvl="1"/>
            <a:r>
              <a:rPr lang="en-US" sz="2900" noProof="1">
                <a:hlinkClick r:id="rId2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3"/>
              </a:rPr>
              <a:t>http://softuni.foundation/</a:t>
            </a:r>
            <a:endParaRPr lang="en-US" sz="30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buClr>
                <a:schemeClr val="tx1">
                  <a:lumMod val="75000"/>
                </a:schemeClr>
              </a:buClr>
              <a:tabLst>
                <a:tab pos="282575" algn="l"/>
              </a:tabLst>
            </a:pPr>
            <a:r>
              <a:rPr lang="en-US" sz="2900" noProof="1">
                <a:hlinkClick r:id="rId4"/>
              </a:rPr>
              <a:t>facebook.com/SoftwareUniversity</a:t>
            </a:r>
            <a:endParaRPr lang="en-US" sz="2900" noProof="1"/>
          </a:p>
          <a:p>
            <a:pPr marL="304747" lvl="1" indent="-304747"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chemeClr val="tx1">
                  <a:lumMod val="75000"/>
                </a:schemeClr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5"/>
              </a:rPr>
              <a:t>forum.softuni.bg</a:t>
            </a:r>
            <a:endParaRPr lang="en-US" noProof="1"/>
          </a:p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AA07E-1CA3-40DD-B848-5621CE05A3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9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 smtClean="0"/>
              <a:t>#wp-teachers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188872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smtClean="0"/>
              <a:t>Въведение в </a:t>
            </a:r>
            <a:r>
              <a:rPr lang="en-US" dirty="0" smtClean="0"/>
              <a:t>WordPress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Какво е </a:t>
            </a:r>
            <a:r>
              <a:rPr lang="en-US" dirty="0" smtClean="0"/>
              <a:t>CMS (Content Management System)?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30" name="Picture 6" descr="Image result for wordp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1676400"/>
            <a:ext cx="3333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74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3" y="1371600"/>
            <a:ext cx="11815018" cy="525779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CMS</a:t>
            </a:r>
            <a:r>
              <a:rPr lang="en-US" dirty="0"/>
              <a:t> == </a:t>
            </a:r>
            <a:r>
              <a:rPr lang="ru-RU" dirty="0" smtClean="0"/>
              <a:t>Система </a:t>
            </a:r>
            <a:r>
              <a:rPr lang="ru-RU" dirty="0"/>
              <a:t>за управление на </a:t>
            </a:r>
            <a:r>
              <a:rPr lang="ru-RU" dirty="0" smtClean="0"/>
              <a:t>съдържание</a:t>
            </a:r>
          </a:p>
          <a:p>
            <a:r>
              <a:rPr lang="bg-BG" dirty="0" smtClean="0"/>
              <a:t>Софтуер</a:t>
            </a:r>
            <a:r>
              <a:rPr lang="en-US" dirty="0" smtClean="0"/>
              <a:t> </a:t>
            </a:r>
            <a:r>
              <a:rPr lang="bg-BG" dirty="0" smtClean="0"/>
              <a:t>за</a:t>
            </a:r>
            <a:r>
              <a:rPr lang="en-US" dirty="0" smtClean="0"/>
              <a:t> </a:t>
            </a:r>
            <a:r>
              <a:rPr lang="bg-BG" b="1" dirty="0" smtClean="0"/>
              <a:t>създаване</a:t>
            </a:r>
            <a:r>
              <a:rPr lang="en-US" dirty="0" smtClean="0"/>
              <a:t>, </a:t>
            </a:r>
            <a:r>
              <a:rPr lang="bg-BG" b="1" dirty="0" smtClean="0"/>
              <a:t>използване</a:t>
            </a:r>
            <a:r>
              <a:rPr lang="bg-BG" dirty="0" smtClean="0"/>
              <a:t> и </a:t>
            </a:r>
            <a:r>
              <a:rPr lang="bg-BG" b="1" dirty="0" smtClean="0"/>
              <a:t>поддръжка</a:t>
            </a:r>
            <a:r>
              <a:rPr lang="en-US" dirty="0" smtClean="0"/>
              <a:t> </a:t>
            </a:r>
            <a:r>
              <a:rPr lang="bg-BG" dirty="0" smtClean="0"/>
              <a:t>на сайтове в           интернет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bg-BG" dirty="0" smtClean="0"/>
              <a:t>Добавяне</a:t>
            </a:r>
            <a:r>
              <a:rPr lang="en-US" dirty="0" smtClean="0"/>
              <a:t> </a:t>
            </a:r>
            <a:r>
              <a:rPr lang="en-US" dirty="0"/>
              <a:t>/ </a:t>
            </a:r>
            <a:r>
              <a:rPr lang="bg-BG" dirty="0" smtClean="0"/>
              <a:t>редактиране</a:t>
            </a:r>
            <a:r>
              <a:rPr lang="en-US" dirty="0" smtClean="0"/>
              <a:t> </a:t>
            </a:r>
            <a:r>
              <a:rPr lang="en-US" dirty="0"/>
              <a:t>/ </a:t>
            </a:r>
            <a:r>
              <a:rPr lang="bg-BG" dirty="0" smtClean="0"/>
              <a:t>изтриване на</a:t>
            </a:r>
            <a:r>
              <a:rPr lang="en-US" dirty="0" smtClean="0"/>
              <a:t> </a:t>
            </a:r>
            <a:r>
              <a:rPr lang="bg-BG" dirty="0" smtClean="0"/>
              <a:t>страници</a:t>
            </a:r>
            <a:r>
              <a:rPr lang="en-US" dirty="0" smtClean="0"/>
              <a:t>, </a:t>
            </a:r>
            <a:r>
              <a:rPr lang="bg-BG" dirty="0" smtClean="0"/>
              <a:t>документи</a:t>
            </a:r>
            <a:r>
              <a:rPr lang="en-US" dirty="0" smtClean="0"/>
              <a:t>, </a:t>
            </a:r>
            <a:r>
              <a:rPr lang="bg-BG" dirty="0"/>
              <a:t> </a:t>
            </a:r>
            <a:r>
              <a:rPr lang="bg-BG" dirty="0" smtClean="0"/>
              <a:t>   снимки</a:t>
            </a:r>
            <a:r>
              <a:rPr lang="en-US" dirty="0" smtClean="0"/>
              <a:t>, </a:t>
            </a:r>
            <a:r>
              <a:rPr lang="bg-BG" dirty="0" smtClean="0"/>
              <a:t>форми</a:t>
            </a:r>
            <a:r>
              <a:rPr lang="en-US" dirty="0" smtClean="0"/>
              <a:t>, </a:t>
            </a:r>
            <a:r>
              <a:rPr lang="bg-BG" dirty="0" smtClean="0"/>
              <a:t>събития и други</a:t>
            </a:r>
          </a:p>
          <a:p>
            <a:pPr lvl="1">
              <a:lnSpc>
                <a:spcPct val="100000"/>
              </a:lnSpc>
            </a:pPr>
            <a:r>
              <a:rPr lang="bg-BG" dirty="0" smtClean="0"/>
              <a:t>Управление на съдържанието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bg-BG" dirty="0" smtClean="0"/>
              <a:t>Силни</a:t>
            </a:r>
            <a:r>
              <a:rPr lang="en-US" dirty="0" smtClean="0"/>
              <a:t> </a:t>
            </a:r>
            <a:r>
              <a:rPr lang="en-US" b="1" dirty="0"/>
              <a:t>WYSIWYG</a:t>
            </a:r>
            <a:r>
              <a:rPr lang="en-US" dirty="0"/>
              <a:t> </a:t>
            </a:r>
            <a:r>
              <a:rPr lang="bg-BG" b="1" dirty="0" smtClean="0"/>
              <a:t>редактори</a:t>
            </a:r>
            <a:r>
              <a:rPr lang="bg-BG" dirty="0" smtClean="0"/>
              <a:t> за съдържание</a:t>
            </a:r>
            <a:endParaRPr lang="en-US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bg-BG" dirty="0"/>
              <a:t>П</a:t>
            </a:r>
            <a:r>
              <a:rPr lang="bg-BG" dirty="0" smtClean="0"/>
              <a:t>опулярни</a:t>
            </a:r>
            <a:r>
              <a:rPr lang="en-US" dirty="0" smtClean="0"/>
              <a:t> </a:t>
            </a:r>
            <a:r>
              <a:rPr lang="en-US" b="1" dirty="0" smtClean="0"/>
              <a:t>CMS</a:t>
            </a:r>
            <a:r>
              <a:rPr lang="en-US" dirty="0" smtClean="0"/>
              <a:t>: </a:t>
            </a:r>
            <a:r>
              <a:rPr lang="en-US" dirty="0"/>
              <a:t>WordPress, Drupal, Joomla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bg-BG" dirty="0"/>
              <a:t>Популярни</a:t>
            </a:r>
            <a:r>
              <a:rPr lang="en-US" dirty="0" smtClean="0"/>
              <a:t> </a:t>
            </a:r>
            <a:r>
              <a:rPr lang="en-US" b="1" dirty="0"/>
              <a:t>CMS</a:t>
            </a:r>
            <a:r>
              <a:rPr lang="en-US" dirty="0"/>
              <a:t> </a:t>
            </a:r>
            <a:r>
              <a:rPr lang="bg-BG" b="1" dirty="0" smtClean="0"/>
              <a:t>услуги</a:t>
            </a:r>
            <a:r>
              <a:rPr lang="en-US" dirty="0" smtClean="0"/>
              <a:t>: </a:t>
            </a:r>
            <a:r>
              <a:rPr lang="en-US" dirty="0"/>
              <a:t>WordPress.com, Wix.com, Google Sites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</a:t>
            </a:r>
            <a:r>
              <a:rPr lang="en-US" dirty="0" smtClean="0"/>
              <a:t> CMS </a:t>
            </a:r>
            <a:r>
              <a:rPr lang="bg-BG" dirty="0"/>
              <a:t>с</a:t>
            </a:r>
            <a:r>
              <a:rPr lang="bg-BG" dirty="0" smtClean="0"/>
              <a:t>истема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26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3" y="1371600"/>
            <a:ext cx="11815018" cy="5257799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WordPress</a:t>
            </a:r>
            <a:r>
              <a:rPr lang="en-US" dirty="0"/>
              <a:t> – </a:t>
            </a:r>
            <a:r>
              <a:rPr lang="bg-BG" dirty="0" smtClean="0"/>
              <a:t>най-голямата </a:t>
            </a:r>
            <a:r>
              <a:rPr lang="en-US" dirty="0" smtClean="0"/>
              <a:t>CMS </a:t>
            </a:r>
            <a:r>
              <a:rPr lang="bg-BG" dirty="0" smtClean="0"/>
              <a:t>система в света</a:t>
            </a:r>
            <a:endParaRPr lang="en-US" dirty="0"/>
          </a:p>
          <a:p>
            <a:pPr lvl="1"/>
            <a:r>
              <a:rPr lang="en-US" dirty="0"/>
              <a:t>WP </a:t>
            </a:r>
            <a:r>
              <a:rPr lang="bg-BG" dirty="0" smtClean="0"/>
              <a:t>зарежда</a:t>
            </a:r>
            <a:r>
              <a:rPr lang="en-US" dirty="0" smtClean="0"/>
              <a:t> </a:t>
            </a:r>
            <a:r>
              <a:rPr lang="bg-BG" b="1" dirty="0" smtClean="0">
                <a:hlinkClick r:id="rId2"/>
              </a:rPr>
              <a:t>33,6%</a:t>
            </a:r>
            <a:r>
              <a:rPr lang="en-US" dirty="0" smtClean="0">
                <a:hlinkClick r:id="rId2"/>
              </a:rPr>
              <a:t> </a:t>
            </a:r>
            <a:r>
              <a:rPr lang="bg-BG" dirty="0" smtClean="0">
                <a:hlinkClick r:id="rId2"/>
              </a:rPr>
              <a:t>от всички сайтове в интернет </a:t>
            </a:r>
            <a:r>
              <a:rPr lang="en-US" dirty="0" smtClean="0"/>
              <a:t>(</a:t>
            </a:r>
            <a:r>
              <a:rPr lang="bg-BG" dirty="0" smtClean="0"/>
              <a:t>Август</a:t>
            </a:r>
            <a:r>
              <a:rPr lang="en-US" dirty="0" smtClean="0"/>
              <a:t> 201</a:t>
            </a:r>
            <a:r>
              <a:rPr lang="bg-BG" dirty="0" smtClean="0"/>
              <a:t>8</a:t>
            </a:r>
            <a:r>
              <a:rPr lang="en-US" dirty="0" smtClean="0"/>
              <a:t>)</a:t>
            </a:r>
            <a:endParaRPr lang="en-US" dirty="0"/>
          </a:p>
          <a:p>
            <a:r>
              <a:rPr lang="bg-BG" dirty="0" smtClean="0"/>
              <a:t>Софтуер с </a:t>
            </a:r>
            <a:r>
              <a:rPr lang="bg-BG" b="1" dirty="0" smtClean="0"/>
              <a:t>отворен код</a:t>
            </a:r>
            <a:r>
              <a:rPr lang="en-US" dirty="0" smtClean="0"/>
              <a:t> (</a:t>
            </a:r>
            <a:r>
              <a:rPr lang="bg-BG" b="1" dirty="0" smtClean="0"/>
              <a:t>безплатен</a:t>
            </a:r>
            <a:r>
              <a:rPr lang="en-US" dirty="0" smtClean="0"/>
              <a:t>) – </a:t>
            </a:r>
            <a:r>
              <a:rPr lang="en-US" dirty="0">
                <a:hlinkClick r:id="rId3"/>
              </a:rPr>
              <a:t>https://wordpress.org</a:t>
            </a:r>
            <a:endParaRPr lang="en-US" dirty="0"/>
          </a:p>
          <a:p>
            <a:pPr lvl="1"/>
            <a:r>
              <a:rPr lang="bg-BG" dirty="0" smtClean="0"/>
              <a:t>Работи с </a:t>
            </a:r>
            <a:r>
              <a:rPr lang="en-US" b="1" dirty="0" smtClean="0"/>
              <a:t>PHP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b="1" dirty="0"/>
              <a:t>MySQL</a:t>
            </a:r>
          </a:p>
          <a:p>
            <a:r>
              <a:rPr lang="ru-RU" dirty="0"/>
              <a:t>Съхранява цялото </a:t>
            </a:r>
            <a:r>
              <a:rPr lang="ru-RU" dirty="0" smtClean="0"/>
              <a:t>съдържание </a:t>
            </a:r>
            <a:r>
              <a:rPr lang="ru-RU" dirty="0"/>
              <a:t>в </a:t>
            </a:r>
            <a:r>
              <a:rPr lang="ru-RU" b="1" dirty="0" smtClean="0"/>
              <a:t>база данни</a:t>
            </a:r>
          </a:p>
          <a:p>
            <a:r>
              <a:rPr lang="bg-BG" dirty="0" smtClean="0"/>
              <a:t>Снимки</a:t>
            </a:r>
            <a:r>
              <a:rPr lang="en-US" dirty="0" smtClean="0"/>
              <a:t> </a:t>
            </a:r>
            <a:r>
              <a:rPr lang="en-US" dirty="0"/>
              <a:t>/ </a:t>
            </a:r>
            <a:r>
              <a:rPr lang="bg-BG" dirty="0" smtClean="0"/>
              <a:t>документи</a:t>
            </a:r>
            <a:r>
              <a:rPr lang="en-US" dirty="0" smtClean="0"/>
              <a:t> </a:t>
            </a:r>
            <a:r>
              <a:rPr lang="en-US" dirty="0"/>
              <a:t>/ </a:t>
            </a:r>
            <a:r>
              <a:rPr lang="bg-BG" dirty="0" smtClean="0"/>
              <a:t>файлове</a:t>
            </a:r>
            <a:r>
              <a:rPr lang="en-US" dirty="0" smtClean="0"/>
              <a:t> </a:t>
            </a:r>
            <a:r>
              <a:rPr lang="bg-BG" dirty="0" smtClean="0"/>
              <a:t>във </a:t>
            </a:r>
            <a:r>
              <a:rPr lang="bg-BG" b="1" dirty="0" smtClean="0"/>
              <a:t>файловата система</a:t>
            </a:r>
            <a:endParaRPr lang="en-US" b="1" dirty="0"/>
          </a:p>
          <a:p>
            <a:r>
              <a:rPr lang="bg-BG" dirty="0" smtClean="0"/>
              <a:t>Много </a:t>
            </a:r>
            <a:r>
              <a:rPr lang="bg-BG" b="1" dirty="0" smtClean="0"/>
              <a:t>мощен</a:t>
            </a:r>
            <a:r>
              <a:rPr lang="bg-BG" dirty="0" smtClean="0"/>
              <a:t> / </a:t>
            </a:r>
            <a:r>
              <a:rPr lang="bg-BG" b="1" dirty="0" smtClean="0"/>
              <a:t>лесен</a:t>
            </a:r>
            <a:r>
              <a:rPr lang="bg-BG" dirty="0" smtClean="0"/>
              <a:t> за използване инструмент</a:t>
            </a:r>
            <a:endParaRPr lang="en-US" dirty="0"/>
          </a:p>
          <a:p>
            <a:r>
              <a:rPr lang="bg-BG" dirty="0"/>
              <a:t>Много голяма </a:t>
            </a:r>
            <a:r>
              <a:rPr lang="bg-BG" b="1" dirty="0"/>
              <a:t>общност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</a:t>
            </a:r>
            <a:r>
              <a:rPr lang="en-US" dirty="0" smtClean="0"/>
              <a:t> </a:t>
            </a:r>
            <a:r>
              <a:rPr lang="bg-BG" dirty="0" smtClean="0"/>
              <a:t>е </a:t>
            </a:r>
            <a:r>
              <a:rPr lang="en-US" dirty="0" smtClean="0"/>
              <a:t>WordPress</a:t>
            </a:r>
            <a:r>
              <a:rPr lang="en-US" dirty="0"/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812" y="4800600"/>
            <a:ext cx="1734868" cy="17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5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WordPress.com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 smtClean="0"/>
              <a:t>Създайте първият си уебсайт за 5 минути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2050" name="Picture 2" descr="Image result for wordpres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946" y="914400"/>
            <a:ext cx="6366933" cy="3581400"/>
          </a:xfrm>
          <a:prstGeom prst="snip2DiagRect">
            <a:avLst>
              <a:gd name="adj1" fmla="val 6963"/>
              <a:gd name="adj2" fmla="val 6609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86008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0355" y="1600200"/>
            <a:ext cx="11815018" cy="5638800"/>
          </a:xfrm>
        </p:spPr>
        <p:txBody>
          <a:bodyPr>
            <a:normAutofit/>
          </a:bodyPr>
          <a:lstStyle/>
          <a:p>
            <a:r>
              <a:rPr lang="bg-BG" dirty="0" smtClean="0"/>
              <a:t>Създаване на </a:t>
            </a:r>
            <a:r>
              <a:rPr lang="bg-BG" b="1" dirty="0" smtClean="0"/>
              <a:t>нов сайт</a:t>
            </a:r>
            <a:r>
              <a:rPr lang="bg-BG" dirty="0" smtClean="0"/>
              <a:t>:</a:t>
            </a:r>
            <a:endParaRPr lang="en-US" dirty="0"/>
          </a:p>
          <a:p>
            <a:pPr lvl="1"/>
            <a:r>
              <a:rPr lang="bg-BG" dirty="0" smtClean="0"/>
              <a:t>Отворете</a:t>
            </a:r>
            <a:r>
              <a:rPr lang="en-US" dirty="0" smtClean="0"/>
              <a:t> </a:t>
            </a:r>
            <a:r>
              <a:rPr lang="en-US" dirty="0" smtClean="0">
                <a:hlinkClick r:id="rId2" action="ppaction://hlinkfile"/>
              </a:rPr>
              <a:t>wordpress.com</a:t>
            </a:r>
            <a:endParaRPr lang="en-US" dirty="0" smtClean="0"/>
          </a:p>
          <a:p>
            <a:pPr lvl="1"/>
            <a:r>
              <a:rPr lang="bg-BG" dirty="0" smtClean="0"/>
              <a:t>Създайте </a:t>
            </a:r>
            <a:r>
              <a:rPr lang="bg-BG" b="1" dirty="0" smtClean="0"/>
              <a:t>нов акаунт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alibri (Body)"/>
              <a:cs typeface="Consolas" panose="020B0609020204030204" pitchFamily="49" charset="0"/>
            </a:endParaRPr>
          </a:p>
          <a:p>
            <a:pPr lvl="1"/>
            <a:r>
              <a:rPr lang="bg-BG" dirty="0" smtClean="0"/>
              <a:t>Изберете </a:t>
            </a:r>
            <a:r>
              <a:rPr lang="bg-BG" b="1" dirty="0" smtClean="0"/>
              <a:t>име на сайта</a:t>
            </a:r>
            <a:endParaRPr lang="en-US" b="1" dirty="0"/>
          </a:p>
          <a:p>
            <a:r>
              <a:rPr lang="bg-BG" dirty="0" smtClean="0"/>
              <a:t>Отваряне на </a:t>
            </a:r>
            <a:r>
              <a:rPr lang="bg-BG" b="1" dirty="0" smtClean="0"/>
              <a:t>панела за управление </a:t>
            </a:r>
            <a:r>
              <a:rPr lang="bg-BG" dirty="0" smtClean="0"/>
              <a:t>на </a:t>
            </a:r>
            <a:r>
              <a:rPr lang="en-US" dirty="0" smtClean="0"/>
              <a:t>WordPress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>
                <a:hlinkClick r:id="rId3"/>
              </a:rPr>
              <a:t>https://pizzasofia.wordpress.com/wp-admin/</a:t>
            </a:r>
            <a:endParaRPr lang="en-US" dirty="0"/>
          </a:p>
          <a:p>
            <a:r>
              <a:rPr lang="bg-BG" dirty="0" smtClean="0"/>
              <a:t>Създайте няколко поста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WordPess.com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332" t="3387" r="1061" b="1794"/>
          <a:stretch/>
        </p:blipFill>
        <p:spPr>
          <a:xfrm>
            <a:off x="6323012" y="1672802"/>
            <a:ext cx="5334000" cy="2133600"/>
          </a:xfrm>
          <a:prstGeom prst="roundRect">
            <a:avLst>
              <a:gd name="adj" fmla="val 9308"/>
            </a:avLst>
          </a:prstGeom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02947" y="4114800"/>
            <a:ext cx="1654065" cy="2195257"/>
          </a:xfrm>
          <a:prstGeom prst="roundRect">
            <a:avLst>
              <a:gd name="adj" fmla="val 8849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3519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WordPress.com</a:t>
            </a:r>
            <a:r>
              <a:rPr lang="bg-BG" dirty="0"/>
              <a:t> – </a:t>
            </a:r>
            <a:r>
              <a:rPr lang="bg-BG" dirty="0" smtClean="0"/>
              <a:t>Създаване на постове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 bwMode="auto">
          <a:xfrm>
            <a:off x="7291078" y="2999509"/>
            <a:ext cx="381000" cy="3048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rved Left Arrow 2"/>
          <p:cNvSpPr/>
          <p:nvPr/>
        </p:nvSpPr>
        <p:spPr bwMode="auto">
          <a:xfrm>
            <a:off x="10900546" y="3581400"/>
            <a:ext cx="433079" cy="826655"/>
          </a:xfrm>
          <a:prstGeom prst="curvedLef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52" y="1525164"/>
            <a:ext cx="6862489" cy="3181350"/>
          </a:xfrm>
          <a:prstGeom prst="roundRect">
            <a:avLst>
              <a:gd name="adj" fmla="val 3602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173" y="1525164"/>
            <a:ext cx="2781300" cy="2352675"/>
          </a:xfrm>
          <a:prstGeom prst="roundRect">
            <a:avLst>
              <a:gd name="adj" fmla="val 4497"/>
            </a:avLst>
          </a:prstGeom>
          <a:ln>
            <a:noFill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r="1947"/>
          <a:stretch/>
        </p:blipFill>
        <p:spPr>
          <a:xfrm>
            <a:off x="7840154" y="4191000"/>
            <a:ext cx="2781300" cy="2209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12" y="3629748"/>
            <a:ext cx="2457042" cy="301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7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0</TotalTime>
  <Words>586</Words>
  <Application>Microsoft Office PowerPoint</Application>
  <PresentationFormat>Custom</PresentationFormat>
  <Paragraphs>156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맑은 고딕</vt:lpstr>
      <vt:lpstr>Arial</vt:lpstr>
      <vt:lpstr>Calibri</vt:lpstr>
      <vt:lpstr>Calibri (Body)</vt:lpstr>
      <vt:lpstr>Consolas</vt:lpstr>
      <vt:lpstr>Wingdings</vt:lpstr>
      <vt:lpstr>Wingdings 2</vt:lpstr>
      <vt:lpstr>SoftUni3_1</vt:lpstr>
      <vt:lpstr>Въведение в WordPress</vt:lpstr>
      <vt:lpstr>Съдържание</vt:lpstr>
      <vt:lpstr>Have a Question?</vt:lpstr>
      <vt:lpstr>PowerPoint Presentation</vt:lpstr>
      <vt:lpstr>Какво е CMS система?</vt:lpstr>
      <vt:lpstr>Какво е WordPress?</vt:lpstr>
      <vt:lpstr>PowerPoint Presentation</vt:lpstr>
      <vt:lpstr>WordPess.com</vt:lpstr>
      <vt:lpstr>WordPress.com – Създаване на постове</vt:lpstr>
      <vt:lpstr>PowerPoint Presentation</vt:lpstr>
      <vt:lpstr>PowerPoint Presentation</vt:lpstr>
      <vt:lpstr>Какво е XAMPP?</vt:lpstr>
      <vt:lpstr>Сваляне, инсталиране и работа с XAMPP</vt:lpstr>
      <vt:lpstr>XAMPP: Порт 80</vt:lpstr>
      <vt:lpstr>PowerPoint Presentation</vt:lpstr>
      <vt:lpstr>WordPress.org</vt:lpstr>
      <vt:lpstr>Настройте MySQL база данни</vt:lpstr>
      <vt:lpstr>Настройте WordPress</vt:lpstr>
      <vt:lpstr>Хостинг и контролен панел</vt:lpstr>
      <vt:lpstr>Използване на контролен панел</vt:lpstr>
      <vt:lpstr>Инсталиране на WordPress със Softaculous</vt:lpstr>
      <vt:lpstr>PowerPoint Presentation</vt:lpstr>
      <vt:lpstr>Безплатни домейни от Freenom</vt:lpstr>
      <vt:lpstr>Обобщение</vt:lpstr>
      <vt:lpstr>PowerPoint Presentation</vt:lpstr>
      <vt:lpstr>SoftUni Diamond Partners</vt:lpstr>
      <vt:lpstr>SoftUni Diamond Partners</vt:lpstr>
      <vt:lpstr>Лиценз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2018-08-07T10:49:12Z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